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24"/>
  </p:notesMasterIdLst>
  <p:sldIdLst>
    <p:sldId id="256" r:id="rId3"/>
    <p:sldId id="309" r:id="rId4"/>
    <p:sldId id="301" r:id="rId5"/>
    <p:sldId id="287" r:id="rId6"/>
    <p:sldId id="271" r:id="rId7"/>
    <p:sldId id="294" r:id="rId8"/>
    <p:sldId id="288" r:id="rId9"/>
    <p:sldId id="298" r:id="rId10"/>
    <p:sldId id="299" r:id="rId11"/>
    <p:sldId id="293" r:id="rId12"/>
    <p:sldId id="291" r:id="rId13"/>
    <p:sldId id="295" r:id="rId14"/>
    <p:sldId id="296" r:id="rId15"/>
    <p:sldId id="286" r:id="rId16"/>
    <p:sldId id="303" r:id="rId17"/>
    <p:sldId id="302" r:id="rId18"/>
    <p:sldId id="304" r:id="rId19"/>
    <p:sldId id="264" r:id="rId20"/>
    <p:sldId id="306" r:id="rId21"/>
    <p:sldId id="305" r:id="rId22"/>
    <p:sldId id="30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7CBB"/>
    <a:srgbClr val="1E87BC"/>
    <a:srgbClr val="1F96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90" d="100"/>
          <a:sy n="9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FBE1C-1B2C-D54E-A21E-9C91575FC404}" type="datetimeFigureOut">
              <a:rPr lang="en-US" smtClean="0"/>
              <a:t>10/14/2012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94BDE-F282-FC42-8CC3-BA0D6E6A6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8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DECE5-20BC-4815-BB89-ADC341D4DBB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039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356BD-8AEF-4ED5-A04C-B472EBCC7B7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19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356BD-8AEF-4ED5-A04C-B472EBCC7B7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19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 relationship between various conferences</a:t>
            </a:r>
          </a:p>
          <a:p>
            <a:r>
              <a:rPr lang="en-US" dirty="0" err="1" smtClean="0"/>
              <a:t>Ubicomp</a:t>
            </a:r>
            <a:r>
              <a:rPr lang="en-US" dirty="0" smtClean="0"/>
              <a:t> 2011 in Beijing but website/logo doesn’t seem to be available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4BDE-F282-FC42-8CC3-BA0D6E6A6BB1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 relationship between various conferences</a:t>
            </a:r>
          </a:p>
          <a:p>
            <a:r>
              <a:rPr lang="en-US" dirty="0" err="1" smtClean="0"/>
              <a:t>Ubicomp</a:t>
            </a:r>
            <a:r>
              <a:rPr lang="en-US" dirty="0" smtClean="0"/>
              <a:t> 2011 in Beijing but website/logo doesn’t seem to be available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4BDE-F282-FC42-8CC3-BA0D6E6A6BB1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A2BE-6969-4F48-8B9E-22E89471A895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36CDF-612D-4E42-9552-B45E32650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A2BE-6969-4F48-8B9E-22E89471A895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36CDF-612D-4E42-9552-B45E32650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A2BE-6969-4F48-8B9E-22E89471A895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36CDF-612D-4E42-9552-B45E32650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98AF03-7270-45C2-A683-C5E353EF01A5}" type="datetime4">
              <a:rPr lang="en-US" smtClean="0">
                <a:solidFill>
                  <a:srgbClr val="D6ECFF"/>
                </a:solidFill>
              </a:rPr>
              <a:pPr/>
              <a:t>October 14, 2012</a:t>
            </a:fld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37D5FE-740C-46F5-801A-FA5477D9711F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330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A93482-8E69-40F7-BCAD-5662A6CADB27}" type="datetime4">
              <a:rPr lang="en-US" smtClean="0">
                <a:solidFill>
                  <a:srgbClr val="D6ECFF"/>
                </a:solidFill>
              </a:rPr>
              <a:pPr/>
              <a:t>October 14, 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37D5FE-740C-46F5-801A-FA5477D9711F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849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2E287C-96C4-4631-A093-D4A52ADC786E}" type="datetimeFigureOut">
              <a:rPr lang="en-US" smtClean="0">
                <a:solidFill>
                  <a:srgbClr val="D6ECFF"/>
                </a:solidFill>
              </a:rPr>
              <a:pPr/>
              <a:t>10/14/2012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5D3766-70DF-4808-A400-A52E763B2AB5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089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25A706-D8F2-4D1A-855A-CADC92600C26}" type="datetime4">
              <a:rPr lang="en-US" smtClean="0">
                <a:solidFill>
                  <a:srgbClr val="D6ECFF"/>
                </a:solidFill>
              </a:rPr>
              <a:pPr/>
              <a:t>October 14, 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37D5FE-740C-46F5-801A-FA5477D9711F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609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B4F123-1704-49AC-9D15-C4B1462B8014}" type="datetime4">
              <a:rPr lang="en-US" smtClean="0">
                <a:solidFill>
                  <a:srgbClr val="D6ECFF"/>
                </a:solidFill>
              </a:rPr>
              <a:pPr/>
              <a:t>October 14, 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37D5FE-740C-46F5-801A-FA5477D9711F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689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127EC2-47FB-48A1-8644-C8A81DDAA119}" type="datetime4">
              <a:rPr lang="en-US" smtClean="0">
                <a:solidFill>
                  <a:srgbClr val="D6ECFF"/>
                </a:solidFill>
              </a:rPr>
              <a:pPr/>
              <a:t>October 14, 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37D5FE-740C-46F5-801A-FA5477D9711F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56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3EC3ED-7435-49F9-84C8-03CCA2F8DEDB}" type="datetime4">
              <a:rPr lang="en-US" smtClean="0">
                <a:solidFill>
                  <a:srgbClr val="D6ECFF"/>
                </a:solidFill>
              </a:rPr>
              <a:pPr/>
              <a:t>October 14, 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37D5FE-740C-46F5-801A-FA5477D9711F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328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C49BF1-FCD3-4395-8FF6-0047AF66228E}" type="datetime4">
              <a:rPr lang="en-US" smtClean="0">
                <a:solidFill>
                  <a:srgbClr val="D6ECFF"/>
                </a:solidFill>
              </a:rPr>
              <a:pPr/>
              <a:t>October 14, 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37D5FE-740C-46F5-801A-FA5477D9711F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358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A2BE-6969-4F48-8B9E-22E89471A895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36CDF-612D-4E42-9552-B45E32650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A861222-2C8B-4501-BE87-6797EC025925}" type="datetime4">
              <a:rPr lang="en-US" smtClean="0">
                <a:solidFill>
                  <a:srgbClr val="D6ECFF"/>
                </a:solidFill>
              </a:rPr>
              <a:pPr/>
              <a:t>October 14, 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B37D5FE-740C-46F5-801A-FA5477D9711F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481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FB5AFD-D735-4504-A039-ADEBB6448D55}" type="datetime4">
              <a:rPr lang="en-US" smtClean="0">
                <a:solidFill>
                  <a:srgbClr val="D6ECFF"/>
                </a:solidFill>
              </a:rPr>
              <a:pPr/>
              <a:t>October 14, 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37D5FE-740C-46F5-801A-FA5477D9711F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482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5C8118-FB93-4E87-B380-0175F2FE2167}" type="datetime4">
              <a:rPr lang="en-US" smtClean="0">
                <a:solidFill>
                  <a:srgbClr val="D6ECFF"/>
                </a:solidFill>
              </a:rPr>
              <a:pPr/>
              <a:t>October 14, 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37D5FE-740C-46F5-801A-FA5477D9711F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049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A2BE-6969-4F48-8B9E-22E89471A895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36CDF-612D-4E42-9552-B45E32650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A2BE-6969-4F48-8B9E-22E89471A895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36CDF-612D-4E42-9552-B45E32650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A2BE-6969-4F48-8B9E-22E89471A895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36CDF-612D-4E42-9552-B45E32650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A2BE-6969-4F48-8B9E-22E89471A895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36CDF-612D-4E42-9552-B45E32650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A2BE-6969-4F48-8B9E-22E89471A895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36CDF-612D-4E42-9552-B45E32650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A2BE-6969-4F48-8B9E-22E89471A895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36CDF-612D-4E42-9552-B45E32650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A2BE-6969-4F48-8B9E-22E89471A895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36CDF-612D-4E42-9552-B45E32650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80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1A2BE-6969-4F48-8B9E-22E89471A895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36CDF-612D-4E42-9552-B45E326507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CSCW Workshop for Authors in China</a:t>
            </a:r>
          </a:p>
          <a:p>
            <a:pPr algn="ctr"/>
            <a:r>
              <a:rPr lang="en-US" sz="2000" dirty="0" smtClean="0"/>
              <a:t>June 23, 2010</a:t>
            </a:r>
          </a:p>
          <a:p>
            <a:pPr algn="ctr"/>
            <a:r>
              <a:rPr lang="en-US" sz="2000" dirty="0" err="1" smtClean="0"/>
              <a:t>Tsinghua</a:t>
            </a:r>
            <a:r>
              <a:rPr lang="en-US" sz="2000" dirty="0" smtClean="0"/>
              <a:t> University</a:t>
            </a:r>
            <a:endParaRPr lang="en-US" sz="2000" dirty="0"/>
          </a:p>
        </p:txBody>
      </p:sp>
      <p:pic>
        <p:nvPicPr>
          <p:cNvPr id="8" name="Picture 7" descr="logo-black-1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24790" y="5699125"/>
            <a:ext cx="1299210" cy="10826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defTabSz="914400"/>
            <a:fld id="{8F6BCBE8-30B0-4476-8762-9236B142003A}" type="datetimeFigureOut">
              <a:rPr lang="en-US" smtClean="0">
                <a:solidFill>
                  <a:srgbClr val="D6ECFF"/>
                </a:solidFill>
              </a:rPr>
              <a:pPr defTabSz="914400"/>
              <a:t>10/14/2012</a:t>
            </a:fld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defTabSz="914400"/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defTabSz="914400"/>
            <a:fld id="{09CEB3EB-F4F2-46F4-8867-D3C68411A9A0}" type="slidenum">
              <a:rPr lang="en-US" smtClean="0">
                <a:solidFill>
                  <a:srgbClr val="D6ECFF"/>
                </a:solidFill>
              </a:rPr>
              <a:pPr defTabSz="914400"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6635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ulletin.sigchi.org/1997/april/columns/students/" TargetMode="External"/><Relationship Id="rId2" Type="http://schemas.openxmlformats.org/officeDocument/2006/relationships/hyperlink" Target="http://research.microsoft.com/en-us/um/people/jgrudin/past/papers/ieee94/ieeecomplastsub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c.unicamp.br/~wainer/papers/jbcs07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l.acm.org/event.cfm?id=RE169&amp;CFID=127252792&amp;CFTOKEN=32270650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dl.acm.org/event.cfm?id=RE169&amp;CFID=127252792&amp;CFTOKEN=3227065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cscw2012.org/" TargetMode="External"/><Relationship Id="rId3" Type="http://schemas.openxmlformats.org/officeDocument/2006/relationships/hyperlink" Target="http://www.acm.org/conferences/cscw2004/" TargetMode="External"/><Relationship Id="rId7" Type="http://schemas.openxmlformats.org/officeDocument/2006/relationships/hyperlink" Target="http://www.cscw2011.org/" TargetMode="External"/><Relationship Id="rId2" Type="http://schemas.openxmlformats.org/officeDocument/2006/relationships/hyperlink" Target="http://www.acm.org/conferences/cscw2002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cw2010.org/" TargetMode="External"/><Relationship Id="rId5" Type="http://schemas.openxmlformats.org/officeDocument/2006/relationships/hyperlink" Target="http://www.cscw2008.org/" TargetMode="External"/><Relationship Id="rId4" Type="http://schemas.openxmlformats.org/officeDocument/2006/relationships/hyperlink" Target="http://www.cscw2006.org/index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dl.acm.org/event.cfm?id=RE169&amp;CFID=127252792&amp;CFTOKEN=3227065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t="82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</a:t>
            </a:r>
            <a:r>
              <a:rPr lang="en-US" dirty="0" smtClean="0"/>
              <a:t>CSCW 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 smtClean="0"/>
              <a:t>Related </a:t>
            </a:r>
            <a:r>
              <a:rPr lang="en-US" dirty="0" smtClean="0"/>
              <a:t>Conferences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Dr. </a:t>
            </a:r>
            <a:r>
              <a:rPr lang="en-US" dirty="0" smtClean="0">
                <a:solidFill>
                  <a:srgbClr val="000000"/>
                </a:solidFill>
              </a:rPr>
              <a:t>Kori Inkpen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Microsoft Research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Reviews of CSCW Conference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534400" cy="3809999"/>
          </a:xfrm>
        </p:spPr>
        <p:txBody>
          <a:bodyPr>
            <a:normAutofit fontScale="92500"/>
          </a:bodyPr>
          <a:lstStyle/>
          <a:p>
            <a:pPr marL="0" indent="0"/>
            <a:r>
              <a:rPr lang="en-US" sz="2200" dirty="0"/>
              <a:t>Computer-Supported Cooperative Work: Its History and </a:t>
            </a:r>
            <a:r>
              <a:rPr lang="en-US" sz="2200" dirty="0" smtClean="0"/>
              <a:t>Participation</a:t>
            </a:r>
            <a:r>
              <a:rPr lang="en-US" sz="2200" dirty="0"/>
              <a:t> </a:t>
            </a:r>
            <a:r>
              <a:rPr lang="en-US" sz="2200" dirty="0" smtClean="0"/>
              <a:t>(1994)</a:t>
            </a:r>
          </a:p>
          <a:p>
            <a:pPr marL="400050" lvl="1" indent="0">
              <a:buNone/>
            </a:pPr>
            <a:r>
              <a:rPr lang="en-US" sz="1900" dirty="0" smtClean="0"/>
              <a:t>Jonathan Grudin, </a:t>
            </a:r>
            <a:r>
              <a:rPr lang="en-US" sz="1900" dirty="0" smtClean="0">
                <a:hlinkClick r:id="rId2"/>
              </a:rPr>
              <a:t>IEEE Computer, 27 (5), 19-26</a:t>
            </a:r>
            <a:r>
              <a:rPr lang="en-US" sz="1900" dirty="0" smtClean="0"/>
              <a:t>.</a:t>
            </a:r>
          </a:p>
          <a:p>
            <a:pPr marL="400050" lvl="1" indent="0">
              <a:buNone/>
            </a:pPr>
            <a:endParaRPr lang="en-US" sz="1900" dirty="0" smtClean="0"/>
          </a:p>
          <a:p>
            <a:pPr marL="0" indent="0"/>
            <a:r>
              <a:rPr lang="en-US" sz="2200" dirty="0"/>
              <a:t>Students: The Evolution of CSCW -- Past, Present and Future Developments (1997)</a:t>
            </a:r>
          </a:p>
          <a:p>
            <a:pPr marL="400050" lvl="1" indent="0">
              <a:buNone/>
            </a:pPr>
            <a:r>
              <a:rPr lang="en-US" sz="1900" dirty="0"/>
              <a:t>David Crow, Sara </a:t>
            </a:r>
            <a:r>
              <a:rPr lang="en-US" sz="1900" dirty="0" err="1"/>
              <a:t>Parsowith</a:t>
            </a:r>
            <a:r>
              <a:rPr lang="en-US" sz="1900" dirty="0"/>
              <a:t> &amp; G. Bowden </a:t>
            </a:r>
            <a:r>
              <a:rPr lang="en-US" sz="1900" dirty="0" smtClean="0"/>
              <a:t>Wise, </a:t>
            </a:r>
            <a:r>
              <a:rPr lang="en-US" sz="1900" dirty="0" smtClean="0">
                <a:hlinkClick r:id="rId3"/>
              </a:rPr>
              <a:t>SIGCHI </a:t>
            </a:r>
            <a:r>
              <a:rPr lang="en-US" sz="1900" dirty="0">
                <a:hlinkClick r:id="rId3"/>
              </a:rPr>
              <a:t>Bulletin 1997, 29 (2</a:t>
            </a:r>
            <a:r>
              <a:rPr lang="en-US" sz="1900" dirty="0" smtClean="0">
                <a:hlinkClick r:id="rId3"/>
              </a:rPr>
              <a:t>)</a:t>
            </a:r>
            <a:endParaRPr lang="en-US" sz="1900" dirty="0" smtClean="0"/>
          </a:p>
          <a:p>
            <a:pPr marL="400050" lvl="1" indent="0">
              <a:buNone/>
            </a:pPr>
            <a:endParaRPr lang="en-US" sz="1900" dirty="0"/>
          </a:p>
          <a:p>
            <a:pPr marL="0" indent="0"/>
            <a:r>
              <a:rPr lang="en-US" sz="2200" dirty="0" smtClean="0"/>
              <a:t>Empirical research in CSCW – a Review of the ACM/CSCW Conferences from 1998 to 2004 (2007)</a:t>
            </a:r>
          </a:p>
          <a:p>
            <a:pPr marL="400050" lvl="1" indent="0">
              <a:buNone/>
            </a:pPr>
            <a:r>
              <a:rPr lang="en-US" sz="1900" dirty="0" smtClean="0"/>
              <a:t>Jacques </a:t>
            </a:r>
            <a:r>
              <a:rPr lang="en-US" sz="1900" dirty="0" err="1" smtClean="0"/>
              <a:t>Wainer</a:t>
            </a:r>
            <a:r>
              <a:rPr lang="en-US" sz="1900" dirty="0" smtClean="0"/>
              <a:t> </a:t>
            </a:r>
            <a:r>
              <a:rPr lang="en-US" sz="1900" dirty="0"/>
              <a:t>&amp; </a:t>
            </a:r>
            <a:r>
              <a:rPr lang="en-US" sz="1900" dirty="0" smtClean="0"/>
              <a:t>Claudia </a:t>
            </a:r>
            <a:r>
              <a:rPr lang="en-US" sz="1900" dirty="0" err="1" smtClean="0"/>
              <a:t>Barsottini</a:t>
            </a:r>
            <a:r>
              <a:rPr lang="en-US" sz="1900" dirty="0" smtClean="0"/>
              <a:t>, </a:t>
            </a:r>
            <a:r>
              <a:rPr lang="en-US" sz="1900" dirty="0" smtClean="0">
                <a:hlinkClick r:id="rId4"/>
              </a:rPr>
              <a:t>Journal </a:t>
            </a:r>
            <a:r>
              <a:rPr lang="en-US" sz="1900" dirty="0">
                <a:hlinkClick r:id="rId4"/>
              </a:rPr>
              <a:t>of the Brazilian Computer Society, v. 13, p. 27-36, 2007</a:t>
            </a:r>
            <a:endParaRPr lang="en-US" sz="1900" dirty="0" smtClean="0"/>
          </a:p>
          <a:p>
            <a:pPr marL="857250" lvl="1" indent="-45720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68032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CSCW </a:t>
            </a:r>
            <a:r>
              <a:rPr lang="en-US" sz="3600" b="1" dirty="0" err="1" smtClean="0"/>
              <a:t>Bibliometrics</a:t>
            </a:r>
            <a:r>
              <a:rPr lang="en-US" sz="3600" b="1" dirty="0" smtClean="0"/>
              <a:t> &amp; Other Data</a:t>
            </a:r>
            <a:endParaRPr lang="en-US" sz="3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1371600"/>
            <a:ext cx="4833569" cy="365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5183312"/>
            <a:ext cx="7660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dl.acm.org/event.cfm?id=RE169&amp;CFID=127252792&amp;CFTOKEN=32270650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32903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Acceptance Rates</a:t>
            </a:r>
            <a:endParaRPr lang="en-US" sz="36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41977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44015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Number of Parallel Tracks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1986 </a:t>
            </a:r>
            <a:r>
              <a:rPr lang="en-US" dirty="0"/>
              <a:t>–</a:t>
            </a:r>
            <a:r>
              <a:rPr lang="en-US" dirty="0" smtClean="0"/>
              <a:t> 1990 (3 conferences) – one track</a:t>
            </a:r>
          </a:p>
          <a:p>
            <a:r>
              <a:rPr lang="en-US" dirty="0" smtClean="0"/>
              <a:t>1992 </a:t>
            </a:r>
            <a:r>
              <a:rPr lang="en-US" dirty="0"/>
              <a:t>–</a:t>
            </a:r>
            <a:r>
              <a:rPr lang="en-US" dirty="0" smtClean="0"/>
              <a:t> 2002 (6 conferences) – two tracks</a:t>
            </a:r>
          </a:p>
          <a:p>
            <a:r>
              <a:rPr lang="en-US" dirty="0" smtClean="0"/>
              <a:t>2004 – 2011 (5 conferences ) – three tracks</a:t>
            </a:r>
          </a:p>
          <a:p>
            <a:r>
              <a:rPr lang="en-US" dirty="0" smtClean="0"/>
              <a:t>2012 – six tracks!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33538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691270"/>
            <a:ext cx="9144000" cy="2166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CSCW Authors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3063980" cy="6729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417638"/>
            <a:ext cx="5331468" cy="536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23018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691270"/>
            <a:ext cx="9144000" cy="2166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1"/>
          <a:stretch/>
        </p:blipFill>
        <p:spPr bwMode="auto">
          <a:xfrm>
            <a:off x="342900" y="457200"/>
            <a:ext cx="84582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50937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Approximate Attendance Numbers (by Country)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3643944"/>
              </p:ext>
            </p:extLst>
          </p:nvPr>
        </p:nvGraphicFramePr>
        <p:xfrm>
          <a:off x="228600" y="1600200"/>
          <a:ext cx="8458200" cy="360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143000"/>
                <a:gridCol w="1409700"/>
                <a:gridCol w="1485900"/>
                <a:gridCol w="1333500"/>
                <a:gridCol w="14097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2010</a:t>
                      </a:r>
                    </a:p>
                    <a:p>
                      <a:pPr algn="ctr"/>
                      <a:r>
                        <a:rPr lang="en-US" sz="1400" dirty="0" smtClean="0"/>
                        <a:t>*start</a:t>
                      </a:r>
                      <a:r>
                        <a:rPr lang="en-US" sz="1400" baseline="0" dirty="0" smtClean="0"/>
                        <a:t> of annual conference &amp; new time of year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2011</a:t>
                      </a:r>
                    </a:p>
                    <a:p>
                      <a:pPr algn="ctr"/>
                      <a:r>
                        <a:rPr lang="en-US" sz="1400" dirty="0" smtClean="0"/>
                        <a:t>*in China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2012</a:t>
                      </a:r>
                      <a:br>
                        <a:rPr lang="en-US" dirty="0" smtClean="0"/>
                      </a:br>
                      <a:r>
                        <a:rPr lang="en-US" sz="1400" dirty="0" smtClean="0"/>
                        <a:t>*40% acceptance rate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416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505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373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346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660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North America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76.6% (387)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80.4%</a:t>
                      </a:r>
                      <a:r>
                        <a:rPr lang="en-US" baseline="0" dirty="0" smtClean="0"/>
                        <a:t>  (300)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40.5% (140)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76.5% (504)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Europe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14.7 (74)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11.0% (41)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13.9% (48)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14.4% (95)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Asia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5.9%</a:t>
                      </a:r>
                      <a:r>
                        <a:rPr lang="en-US" baseline="0" dirty="0" smtClean="0"/>
                        <a:t> (30)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6.7% (25)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43.1%</a:t>
                      </a:r>
                      <a:r>
                        <a:rPr lang="en-US" baseline="0" dirty="0" smtClean="0"/>
                        <a:t> (149)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7.7% (51)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Australia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2.2% (11)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0.8% 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1.4% (5)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0.5% (3)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South America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0.6% 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0.8% 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0.5%</a:t>
                      </a:r>
                      <a:r>
                        <a:rPr lang="en-US" baseline="0" dirty="0" smtClean="0"/>
                        <a:t> 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0.5% (3)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Africa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0% (0)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0.3% (1)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0.3% (1)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0.5% (3)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263065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972" y="14594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The Best Thing about CSCW ... </a:t>
            </a:r>
            <a:endParaRPr lang="en-US" sz="36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838200" y="1237586"/>
            <a:ext cx="8043752" cy="4099589"/>
            <a:chOff x="838200" y="1237586"/>
            <a:chExt cx="8043752" cy="4099589"/>
          </a:xfrm>
        </p:grpSpPr>
        <p:pic>
          <p:nvPicPr>
            <p:cNvPr id="6150" name="Picture 6" descr="http://adrianschroeter.files.wordpress.com/2012/02/alunlizceaas0he.jpe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695" r="23359"/>
            <a:stretch/>
          </p:blipFill>
          <p:spPr bwMode="auto">
            <a:xfrm>
              <a:off x="838200" y="1237586"/>
              <a:ext cx="2286000" cy="2316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8" name="Picture 14" descr="http://dub.washington.edu/djangosite/media/images/news/dub-cscw-2012-ZOD_6585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17" t="12044" r="9877" b="20198"/>
            <a:stretch/>
          </p:blipFill>
          <p:spPr bwMode="auto">
            <a:xfrm>
              <a:off x="3124200" y="3650616"/>
              <a:ext cx="2705100" cy="1683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6" name="Picture 2" descr="http://www.kuederle.com/Canada/CSCW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03" t="41434" r="20125" b="-980"/>
            <a:stretch/>
          </p:blipFill>
          <p:spPr bwMode="auto">
            <a:xfrm>
              <a:off x="842630" y="3505200"/>
              <a:ext cx="2638425" cy="1831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2" name="Picture 8" descr="http://hcramer.files.wordpress.com/2010/02/playfulnessworkshop.jpg?w=401&amp;h=3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8777" y="1258851"/>
              <a:ext cx="2543175" cy="1971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62" name="Picture 18" descr="CSCW2010-128 (berniezang) Tags: cscw2010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52"/>
            <a:stretch/>
          </p:blipFill>
          <p:spPr bwMode="auto">
            <a:xfrm>
              <a:off x="3124200" y="1237586"/>
              <a:ext cx="3302283" cy="2439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4" name="Picture 10" descr="http://cscw.fudan.edu.cn/wp-content/uploads/2011/04/IMGP0894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0" t="23689" r="6713" b="-1"/>
            <a:stretch/>
          </p:blipFill>
          <p:spPr bwMode="auto">
            <a:xfrm>
              <a:off x="5367227" y="3230527"/>
              <a:ext cx="3514725" cy="2093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993413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9"/>
          <a:stretch/>
        </p:blipFill>
        <p:spPr bwMode="auto">
          <a:xfrm>
            <a:off x="5808256" y="2101148"/>
            <a:ext cx="3335744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Related ACM </a:t>
            </a:r>
            <a:r>
              <a:rPr lang="en-US" sz="3600" b="1" dirty="0" smtClean="0"/>
              <a:t>Conferences</a:t>
            </a:r>
            <a:endParaRPr lang="en-US" sz="36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17638"/>
            <a:ext cx="4695603" cy="2356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182361"/>
            <a:ext cx="469582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Other CSCW Conferences</a:t>
            </a:r>
            <a:endParaRPr lang="en-US" sz="36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97" y="1172728"/>
            <a:ext cx="7972425" cy="1584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34" y="3959854"/>
            <a:ext cx="2209800" cy="138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200" y="4230651"/>
            <a:ext cx="147637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275" y="5078933"/>
            <a:ext cx="54483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2820951"/>
            <a:ext cx="779145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200595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6059" y="457200"/>
            <a:ext cx="4032149" cy="91440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1">
                    <a:lumMod val="85000"/>
                  </a:schemeClr>
                </a:solidFill>
              </a:rPr>
              <a:t>neXus </a:t>
            </a:r>
            <a:r>
              <a:rPr lang="en-US" sz="4800" b="1" dirty="0" smtClean="0">
                <a:solidFill>
                  <a:schemeClr val="tx1">
                    <a:lumMod val="85000"/>
                  </a:schemeClr>
                </a:solidFill>
              </a:rPr>
              <a:t>Group</a:t>
            </a:r>
            <a:endParaRPr lang="en-US" sz="4800" b="1" dirty="0">
              <a:solidFill>
                <a:schemeClr val="tx1">
                  <a:lumMod val="85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56325" y="3991966"/>
            <a:ext cx="3032292" cy="2408834"/>
            <a:chOff x="5188528" y="3763366"/>
            <a:chExt cx="3032292" cy="2408834"/>
          </a:xfrm>
        </p:grpSpPr>
        <p:grpSp>
          <p:nvGrpSpPr>
            <p:cNvPr id="4" name="Group 3"/>
            <p:cNvGrpSpPr/>
            <p:nvPr/>
          </p:nvGrpSpPr>
          <p:grpSpPr>
            <a:xfrm>
              <a:off x="5188528" y="4547858"/>
              <a:ext cx="3032292" cy="1624342"/>
              <a:chOff x="1974273" y="4066413"/>
              <a:chExt cx="3032292" cy="1624342"/>
            </a:xfrm>
          </p:grpSpPr>
          <p:pic>
            <p:nvPicPr>
              <p:cNvPr id="64" name="Picture 3" descr="http://research.microsoft.com/en-us/um/people/counts/scott1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40033" y="4066413"/>
                <a:ext cx="923925" cy="91440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67" name="Rectangle 66"/>
              <p:cNvSpPr/>
              <p:nvPr/>
            </p:nvSpPr>
            <p:spPr>
              <a:xfrm>
                <a:off x="1974273" y="5081155"/>
                <a:ext cx="1524000" cy="609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 defTabSz="914400"/>
                <a:r>
                  <a:rPr lang="en-US" sz="1600" dirty="0" smtClean="0">
                    <a:solidFill>
                      <a:prstClr val="white"/>
                    </a:solidFill>
                  </a:rPr>
                  <a:t>Scott</a:t>
                </a:r>
                <a:br>
                  <a:rPr lang="en-US" sz="1600" dirty="0" smtClean="0">
                    <a:solidFill>
                      <a:prstClr val="white"/>
                    </a:solidFill>
                  </a:rPr>
                </a:br>
                <a:r>
                  <a:rPr lang="en-US" sz="1600" dirty="0" smtClean="0">
                    <a:solidFill>
                      <a:prstClr val="white"/>
                    </a:solidFill>
                  </a:rPr>
                  <a:t>Counts</a:t>
                </a: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3482565" y="5081155"/>
                <a:ext cx="1524000" cy="609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 defTabSz="914400"/>
                <a:r>
                  <a:rPr lang="en-US" sz="1600" dirty="0" smtClean="0">
                    <a:solidFill>
                      <a:prstClr val="white"/>
                    </a:solidFill>
                  </a:rPr>
                  <a:t>Munmun</a:t>
                </a:r>
                <a:br>
                  <a:rPr lang="en-US" sz="1600" dirty="0" smtClean="0">
                    <a:solidFill>
                      <a:prstClr val="white"/>
                    </a:solidFill>
                  </a:rPr>
                </a:br>
                <a:r>
                  <a:rPr lang="en-US" sz="1600" dirty="0" smtClean="0">
                    <a:solidFill>
                      <a:prstClr val="white"/>
                    </a:solidFill>
                  </a:rPr>
                  <a:t>De Choudhury</a:t>
                </a:r>
              </a:p>
            </p:txBody>
          </p:sp>
          <p:pic>
            <p:nvPicPr>
              <p:cNvPr id="4098" name="Picture 2" descr="http://rl.ame.asu.edu/system/pictures/15/thumb/dechoudhury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3073" y="4066413"/>
                <a:ext cx="914400" cy="914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6016249" y="3763366"/>
              <a:ext cx="16880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b="1" i="1" dirty="0" smtClean="0">
                  <a:solidFill>
                    <a:prstClr val="white"/>
                  </a:solidFill>
                </a:rPr>
                <a:t>Computational </a:t>
              </a:r>
              <a:br>
                <a:rPr lang="en-US" b="1" i="1" dirty="0" smtClean="0">
                  <a:solidFill>
                    <a:prstClr val="white"/>
                  </a:solidFill>
                </a:rPr>
              </a:br>
              <a:r>
                <a:rPr lang="en-US" b="1" i="1" dirty="0" smtClean="0">
                  <a:solidFill>
                    <a:prstClr val="white"/>
                  </a:solidFill>
                </a:rPr>
                <a:t>Social Science</a:t>
              </a:r>
              <a:endParaRPr lang="en-US" b="1" i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943600" y="3991967"/>
            <a:ext cx="3124200" cy="2408833"/>
            <a:chOff x="1136072" y="3789643"/>
            <a:chExt cx="3124200" cy="2408833"/>
          </a:xfrm>
        </p:grpSpPr>
        <p:grpSp>
          <p:nvGrpSpPr>
            <p:cNvPr id="3" name="Group 2"/>
            <p:cNvGrpSpPr/>
            <p:nvPr/>
          </p:nvGrpSpPr>
          <p:grpSpPr>
            <a:xfrm>
              <a:off x="1136072" y="4522076"/>
              <a:ext cx="3124200" cy="1676400"/>
              <a:chOff x="-166255" y="4064876"/>
              <a:chExt cx="3124200" cy="1676400"/>
            </a:xfrm>
          </p:grpSpPr>
          <p:pic>
            <p:nvPicPr>
              <p:cNvPr id="66" name="Picture 13" descr="http://research.microsoft.com/en-us/people/nath/nathalie_72x72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1273" y="4064876"/>
                <a:ext cx="914400" cy="91440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69" name="Rectangle 68"/>
              <p:cNvSpPr/>
              <p:nvPr/>
            </p:nvSpPr>
            <p:spPr>
              <a:xfrm>
                <a:off x="-166255" y="5131676"/>
                <a:ext cx="3124200" cy="609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 defTabSz="914400"/>
                <a:r>
                  <a:rPr lang="en-US" sz="1600" dirty="0" smtClean="0">
                    <a:solidFill>
                      <a:prstClr val="white"/>
                    </a:solidFill>
                  </a:rPr>
                  <a:t>Nathalie</a:t>
                </a:r>
                <a:br>
                  <a:rPr lang="en-US" sz="1600" dirty="0" smtClean="0">
                    <a:solidFill>
                      <a:prstClr val="white"/>
                    </a:solidFill>
                  </a:rPr>
                </a:br>
                <a:r>
                  <a:rPr lang="en-US" sz="1600" dirty="0" smtClean="0">
                    <a:solidFill>
                      <a:prstClr val="white"/>
                    </a:solidFill>
                  </a:rPr>
                  <a:t>Henry Riche</a:t>
                </a:r>
                <a:endParaRPr lang="en-US" sz="1600" b="1" i="1" dirty="0" smtClean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1909931" y="3789643"/>
              <a:ext cx="15151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b="1" i="1" dirty="0" smtClean="0">
                  <a:solidFill>
                    <a:prstClr val="white"/>
                  </a:solidFill>
                </a:rPr>
                <a:t>Information </a:t>
              </a:r>
              <a:br>
                <a:rPr lang="en-US" b="1" i="1" dirty="0" smtClean="0">
                  <a:solidFill>
                    <a:prstClr val="white"/>
                  </a:solidFill>
                </a:rPr>
              </a:br>
              <a:r>
                <a:rPr lang="en-US" b="1" i="1" dirty="0" smtClean="0">
                  <a:solidFill>
                    <a:prstClr val="white"/>
                  </a:solidFill>
                </a:rPr>
                <a:t>Visualization</a:t>
              </a:r>
              <a:endParaRPr lang="en-US" b="1" i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62000" y="1619863"/>
            <a:ext cx="7184967" cy="2133600"/>
            <a:chOff x="511233" y="1600200"/>
            <a:chExt cx="7184967" cy="2133600"/>
          </a:xfrm>
        </p:grpSpPr>
        <p:sp>
          <p:nvSpPr>
            <p:cNvPr id="7" name="Rectangle 6"/>
            <p:cNvSpPr/>
            <p:nvPr/>
          </p:nvSpPr>
          <p:spPr>
            <a:xfrm>
              <a:off x="3200400" y="3127248"/>
              <a:ext cx="1524000" cy="3017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 defTabSz="914400"/>
              <a:r>
                <a:rPr lang="en-US" sz="1600" dirty="0" smtClean="0">
                  <a:solidFill>
                    <a:prstClr val="white"/>
                  </a:solidFill>
                </a:rPr>
                <a:t>John </a:t>
              </a:r>
              <a:br>
                <a:rPr lang="en-US" sz="1600" dirty="0" smtClean="0">
                  <a:solidFill>
                    <a:prstClr val="white"/>
                  </a:solidFill>
                </a:rPr>
              </a:br>
              <a:r>
                <a:rPr lang="en-US" sz="1600" dirty="0" smtClean="0">
                  <a:solidFill>
                    <a:prstClr val="white"/>
                  </a:solidFill>
                </a:rPr>
                <a:t>Tang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1400" y="2133600"/>
              <a:ext cx="914400" cy="9144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828800" y="3130183"/>
              <a:ext cx="1524000" cy="6036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 defTabSz="914400"/>
              <a:r>
                <a:rPr lang="en-US" sz="1600" dirty="0" smtClean="0">
                  <a:solidFill>
                    <a:prstClr val="white"/>
                  </a:solidFill>
                </a:rPr>
                <a:t>Gina </a:t>
              </a:r>
              <a:br>
                <a:rPr lang="en-US" sz="1600" dirty="0" smtClean="0">
                  <a:solidFill>
                    <a:prstClr val="white"/>
                  </a:solidFill>
                </a:rPr>
              </a:br>
              <a:r>
                <a:rPr lang="en-US" sz="1600" dirty="0" smtClean="0">
                  <a:solidFill>
                    <a:prstClr val="white"/>
                  </a:solidFill>
                </a:rPr>
                <a:t>Venolia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4560" y="2133601"/>
              <a:ext cx="914400" cy="91440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710" y="2119744"/>
              <a:ext cx="914400" cy="91440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4724400" y="3117210"/>
              <a:ext cx="1524000" cy="609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 defTabSz="914400"/>
              <a:r>
                <a:rPr lang="en-US" sz="1600" dirty="0" smtClean="0">
                  <a:solidFill>
                    <a:prstClr val="white"/>
                  </a:solidFill>
                </a:rPr>
                <a:t>Sasa </a:t>
              </a:r>
              <a:br>
                <a:rPr lang="en-US" sz="1600" dirty="0" smtClean="0">
                  <a:solidFill>
                    <a:prstClr val="white"/>
                  </a:solidFill>
                </a:rPr>
              </a:br>
              <a:r>
                <a:rPr lang="en-US" sz="1600" dirty="0" smtClean="0">
                  <a:solidFill>
                    <a:prstClr val="white"/>
                  </a:solidFill>
                </a:rPr>
                <a:t>Junuzovic</a:t>
              </a: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033" y="2119744"/>
              <a:ext cx="914400" cy="91440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511233" y="3110344"/>
              <a:ext cx="1524000" cy="609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 defTabSz="914400"/>
              <a:r>
                <a:rPr lang="en-US" sz="1600" dirty="0" smtClean="0">
                  <a:solidFill>
                    <a:prstClr val="white"/>
                  </a:solidFill>
                </a:rPr>
                <a:t>Kori </a:t>
              </a:r>
              <a:br>
                <a:rPr lang="en-US" sz="1600" dirty="0" smtClean="0">
                  <a:solidFill>
                    <a:prstClr val="white"/>
                  </a:solidFill>
                </a:rPr>
              </a:br>
              <a:r>
                <a:rPr lang="en-US" sz="1600" dirty="0" smtClean="0">
                  <a:solidFill>
                    <a:prstClr val="white"/>
                  </a:solidFill>
                </a:rPr>
                <a:t>Inkpen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172200" y="3096488"/>
              <a:ext cx="1524000" cy="609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 defTabSz="914400"/>
              <a:r>
                <a:rPr lang="en-US" sz="1600" dirty="0" smtClean="0">
                  <a:solidFill>
                    <a:prstClr val="white"/>
                  </a:solidFill>
                </a:rPr>
                <a:t>Aaron</a:t>
              </a:r>
            </a:p>
            <a:p>
              <a:pPr algn="ctr" defTabSz="914400"/>
              <a:r>
                <a:rPr lang="en-US" sz="1600" dirty="0" smtClean="0">
                  <a:solidFill>
                    <a:prstClr val="white"/>
                  </a:solidFill>
                </a:rPr>
                <a:t>Hoff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398948" y="2105889"/>
              <a:ext cx="914400" cy="914400"/>
            </a:xfrm>
            <a:prstGeom prst="rect">
              <a:avLst/>
            </a:prstGeom>
            <a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50000"/>
                <a:hueOff val="6203545"/>
                <a:satOff val="-46022"/>
                <a:lumOff val="976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TextBox 26"/>
            <p:cNvSpPr txBox="1"/>
            <p:nvPr/>
          </p:nvSpPr>
          <p:spPr>
            <a:xfrm>
              <a:off x="2342324" y="1600200"/>
              <a:ext cx="33119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b="1" i="1" dirty="0" smtClean="0">
                  <a:solidFill>
                    <a:prstClr val="white"/>
                  </a:solidFill>
                </a:rPr>
                <a:t>Video-Mediated Communication</a:t>
              </a:r>
              <a:endParaRPr lang="en-US" b="1" i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581400" y="3982063"/>
            <a:ext cx="2366779" cy="2418737"/>
            <a:chOff x="3581400" y="3753463"/>
            <a:chExt cx="2366779" cy="2418737"/>
          </a:xfrm>
        </p:grpSpPr>
        <p:sp>
          <p:nvSpPr>
            <p:cNvPr id="44" name="Rectangle 43"/>
            <p:cNvSpPr/>
            <p:nvPr/>
          </p:nvSpPr>
          <p:spPr>
            <a:xfrm>
              <a:off x="4114800" y="5562600"/>
              <a:ext cx="1524000" cy="609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 defTabSz="914400"/>
              <a:r>
                <a:rPr lang="en-US" sz="1600" dirty="0" smtClean="0">
                  <a:solidFill>
                    <a:prstClr val="white"/>
                  </a:solidFill>
                </a:rPr>
                <a:t>Merrie</a:t>
              </a:r>
              <a:br>
                <a:rPr lang="en-US" sz="1600" dirty="0" smtClean="0">
                  <a:solidFill>
                    <a:prstClr val="white"/>
                  </a:solidFill>
                </a:rPr>
              </a:br>
              <a:r>
                <a:rPr lang="en-US" sz="1600" dirty="0" smtClean="0">
                  <a:solidFill>
                    <a:prstClr val="white"/>
                  </a:solidFill>
                </a:rPr>
                <a:t>Morris</a:t>
              </a:r>
            </a:p>
          </p:txBody>
        </p:sp>
        <p:pic>
          <p:nvPicPr>
            <p:cNvPr id="1026" name="Picture 2" descr="http://research.microsoft.com/en-us/um/people/merrie/images/merrie_morris_headshot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6059" y="4572000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3581400" y="3753463"/>
              <a:ext cx="23667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b="1" i="1" dirty="0" smtClean="0">
                  <a:solidFill>
                    <a:prstClr val="white"/>
                  </a:solidFill>
                </a:rPr>
                <a:t>Collaborative Search  &amp; Accessibility</a:t>
              </a:r>
              <a:endParaRPr lang="en-US" b="1" i="1" dirty="0">
                <a:solidFill>
                  <a:prstClr val="white"/>
                </a:solidFill>
              </a:endParaRPr>
            </a:p>
          </p:txBody>
        </p:sp>
      </p:grp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17" y="571063"/>
            <a:ext cx="3200400" cy="91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737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36454"/>
            <a:ext cx="4165561" cy="822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Other ACM </a:t>
            </a:r>
            <a:r>
              <a:rPr lang="en-US" sz="3600" b="1" dirty="0" smtClean="0"/>
              <a:t>Conferences</a:t>
            </a:r>
            <a:endParaRPr lang="en-US" sz="3600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915786"/>
            <a:ext cx="7289801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62" y="3962400"/>
            <a:ext cx="3990676" cy="823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42" y="2693448"/>
            <a:ext cx="3799329" cy="1052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581" y="1940811"/>
            <a:ext cx="3438525" cy="1217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 descr="icic-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1585" y="3446234"/>
            <a:ext cx="3211697" cy="103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7945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CSCW 2014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2211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Conference Chairs:	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1800" dirty="0"/>
              <a:t>Sue Fussell (Cornell) </a:t>
            </a:r>
            <a:endParaRPr lang="en-US" sz="1800" dirty="0" smtClean="0"/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1800" dirty="0" smtClean="0"/>
              <a:t>Wayne </a:t>
            </a:r>
            <a:r>
              <a:rPr lang="en-US" sz="1800" dirty="0"/>
              <a:t>Lutters (</a:t>
            </a:r>
            <a:r>
              <a:rPr lang="en-US" sz="1800" dirty="0" smtClean="0"/>
              <a:t>University of </a:t>
            </a:r>
            <a:r>
              <a:rPr lang="en-US" sz="1800" dirty="0"/>
              <a:t>Maryland</a:t>
            </a:r>
            <a:r>
              <a:rPr lang="en-US" sz="1800" dirty="0" smtClean="0"/>
              <a:t>)</a:t>
            </a:r>
          </a:p>
          <a:p>
            <a:pPr marL="0" indent="0"/>
            <a:endParaRPr lang="en-US" sz="2000" dirty="0"/>
          </a:p>
          <a:p>
            <a:pPr marL="0" indent="0"/>
            <a:r>
              <a:rPr lang="en-US" sz="2000" dirty="0" smtClean="0"/>
              <a:t>Papers Chairs: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1800" dirty="0" smtClean="0"/>
              <a:t>Meredith Morris (Microsoft Research)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1800" dirty="0"/>
              <a:t>Madhu Reddy (Penn State </a:t>
            </a:r>
            <a:r>
              <a:rPr lang="en-US" sz="1800" dirty="0" smtClean="0"/>
              <a:t>University) </a:t>
            </a:r>
          </a:p>
          <a:p>
            <a:pPr marL="400050" lvl="1" indent="0">
              <a:buNone/>
            </a:pPr>
            <a:endParaRPr lang="en-US" sz="1800" dirty="0" smtClean="0"/>
          </a:p>
          <a:p>
            <a:pPr marL="0" indent="0"/>
            <a:r>
              <a:rPr lang="en-US" sz="2000" dirty="0" smtClean="0"/>
              <a:t>Other Info (tentative, not confirmed):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1800" dirty="0" smtClean="0"/>
              <a:t>Papers Due Date: May/June 2013 (?)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1800" dirty="0" smtClean="0"/>
              <a:t>Location: Miami, Florida (?)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1800" dirty="0" smtClean="0"/>
              <a:t>Dates:  Feb. 2014</a:t>
            </a:r>
          </a:p>
        </p:txBody>
      </p:sp>
    </p:spTree>
    <p:extLst>
      <p:ext uri="{BB962C8B-B14F-4D97-AF65-F5344CB8AC3E}">
        <p14:creationId xmlns:p14="http://schemas.microsoft.com/office/powerpoint/2010/main" val="191082653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My early CSCW publications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CSCW rejection: 1994 (?)</a:t>
            </a:r>
          </a:p>
          <a:p>
            <a:r>
              <a:rPr lang="en-US" dirty="0" smtClean="0"/>
              <a:t>Early CSCW publications: </a:t>
            </a:r>
            <a:r>
              <a:rPr lang="en-US" dirty="0"/>
              <a:t>CHI </a:t>
            </a:r>
            <a:r>
              <a:rPr lang="en-US" dirty="0" smtClean="0"/>
              <a:t>1995, CSCL 1995 &amp; 1997</a:t>
            </a:r>
          </a:p>
          <a:p>
            <a:r>
              <a:rPr lang="en-US" dirty="0" smtClean="0"/>
              <a:t>First CSCW publications: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Workshop paper &amp; demo: CSCW 1998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Full paper + panel + workshop: CSCW 2000 </a:t>
            </a:r>
          </a:p>
          <a:p>
            <a:pPr marL="0" indent="0"/>
            <a:r>
              <a:rPr lang="en-US" dirty="0" smtClean="0"/>
              <a:t>Total CSCW publications: 13</a:t>
            </a:r>
          </a:p>
        </p:txBody>
      </p:sp>
    </p:spTree>
    <p:extLst>
      <p:ext uri="{BB962C8B-B14F-4D97-AF65-F5344CB8AC3E}">
        <p14:creationId xmlns:p14="http://schemas.microsoft.com/office/powerpoint/2010/main" val="282865698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ACM Conference on </a:t>
            </a:r>
            <a:br>
              <a:rPr lang="en-US" sz="3200" b="1" dirty="0" smtClean="0"/>
            </a:br>
            <a:r>
              <a:rPr lang="en-US" sz="3200" b="1" dirty="0" smtClean="0"/>
              <a:t>Computer Supported Cooperative Work (CSCW)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/>
            <a:r>
              <a:rPr lang="en-US" sz="2200" dirty="0" smtClean="0"/>
              <a:t>ACM’s </a:t>
            </a:r>
            <a:r>
              <a:rPr lang="en-US" sz="2200" dirty="0"/>
              <a:t>formal </a:t>
            </a:r>
            <a:r>
              <a:rPr lang="en-US" sz="2200" dirty="0" smtClean="0"/>
              <a:t>definition:</a:t>
            </a:r>
            <a:endParaRPr lang="en-US" sz="12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200" dirty="0" smtClean="0"/>
              <a:t>Is </a:t>
            </a:r>
            <a:r>
              <a:rPr lang="en-US" sz="2200" dirty="0"/>
              <a:t>a premier venue for presenting research in the design and use of technologies that affect groups, organizations, and communities. </a:t>
            </a:r>
            <a:endParaRPr lang="en-US" sz="2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200" dirty="0" smtClean="0"/>
              <a:t>The </a:t>
            </a:r>
            <a:r>
              <a:rPr lang="en-US" sz="2200" dirty="0"/>
              <a:t>development and application of new technologies continues to enable new ways of working together and coordinating activities</a:t>
            </a:r>
            <a:r>
              <a:rPr lang="en-US" sz="2200" dirty="0" smtClean="0"/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200" dirty="0" smtClean="0"/>
              <a:t>It brings </a:t>
            </a:r>
            <a:r>
              <a:rPr lang="en-US" sz="2200" dirty="0"/>
              <a:t>together top researchers and practitioners from academia and industry who are interested in both the technical and social aspects of collaboration.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76348" y="5257800"/>
            <a:ext cx="47676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hlinkClick r:id="rId2"/>
              </a:rPr>
              <a:t>http://</a:t>
            </a:r>
            <a:r>
              <a:rPr lang="en-US" sz="1100" dirty="0" smtClean="0">
                <a:hlinkClick r:id="rId2"/>
              </a:rPr>
              <a:t>dl.acm.org/event.cfm?id=RE169&amp;CFID=127252792&amp;CFTOKEN=32270650</a:t>
            </a:r>
            <a:endParaRPr lang="en-US" sz="1100" dirty="0" smtClean="0"/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66164560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History of CSCW Conference</a:t>
            </a:r>
            <a:endParaRPr lang="en-US" sz="3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219200"/>
            <a:ext cx="3347594" cy="434340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First conference 1986</a:t>
            </a:r>
          </a:p>
          <a:p>
            <a:r>
              <a:rPr lang="en-US" dirty="0" smtClean="0"/>
              <a:t>Every other year through 2010</a:t>
            </a:r>
          </a:p>
          <a:p>
            <a:r>
              <a:rPr lang="en-US" dirty="0" smtClean="0"/>
              <a:t>Every year starting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99494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CSCW Conference </a:t>
            </a:r>
            <a:r>
              <a:rPr lang="en-US" sz="3600" b="1" dirty="0"/>
              <a:t>O</a:t>
            </a:r>
            <a:r>
              <a:rPr lang="en-US" sz="3600" b="1" dirty="0" smtClean="0"/>
              <a:t>ver the Years (15)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34340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/>
              <a:t>1986: Austin, Texas (USA), Herb Krasner &amp; Irene Greif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/>
              <a:t>1988: Portland, Oregon (USA), Irene Greif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/>
              <a:t>1990: Los Angeles, California (USA), Frank Halasz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/>
              <a:t>1992: Toronto, Ontario (Canada), Marilyn Mantei &amp; Ronald Baecker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/>
              <a:t>1994: Chapel Hill, North Carolina (USA), John Smith, Don Smith &amp; Thomas Malone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/>
              <a:t>1996: Boston, Massachusetts (USA), Gary Olson, Judith Olson, &amp; Mark Ackerman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/>
              <a:t>1998: Seattle, Washington (USA), Steven Poltrock &amp; Jonathan Grudin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/>
              <a:t>2000: Philadelphia Pennsylvania (USA), Wendy Kellogg  &amp; Steve Whittaker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>
                <a:hlinkClick r:id="rId2"/>
              </a:rPr>
              <a:t>2002</a:t>
            </a:r>
            <a:r>
              <a:rPr lang="en-US" sz="1800" dirty="0" smtClean="0"/>
              <a:t>: New Orleans, Louisiana (USA), Elizabeth Churchill &amp; Joe McCarthy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>
                <a:hlinkClick r:id="rId3"/>
              </a:rPr>
              <a:t>2004</a:t>
            </a:r>
            <a:r>
              <a:rPr lang="en-US" sz="1800" dirty="0" smtClean="0"/>
              <a:t>: Chicago, Illinois (USA), Gary Olson &amp; Jim Herbsleb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>
                <a:hlinkClick r:id="rId4"/>
              </a:rPr>
              <a:t>2006</a:t>
            </a:r>
            <a:r>
              <a:rPr lang="en-US" sz="1800" dirty="0" smtClean="0"/>
              <a:t>: Banff, Alberta (Canada), Pamela Hinds &amp; David Martin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>
                <a:hlinkClick r:id="rId5"/>
              </a:rPr>
              <a:t>2008</a:t>
            </a:r>
            <a:r>
              <a:rPr lang="en-US" sz="1800" dirty="0" smtClean="0"/>
              <a:t>: San Diego, California (USA), Bo Begole and David McDonald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>
                <a:hlinkClick r:id="rId6"/>
              </a:rPr>
              <a:t>2010</a:t>
            </a:r>
            <a:r>
              <a:rPr lang="en-US" sz="1800" dirty="0" smtClean="0"/>
              <a:t>: Savannah, Georgia (USA), Kori Inkpen &amp; Carl Gutwin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>
                <a:hlinkClick r:id="rId7"/>
              </a:rPr>
              <a:t>2011</a:t>
            </a:r>
            <a:r>
              <a:rPr lang="en-US" sz="1800" dirty="0" smtClean="0"/>
              <a:t>: </a:t>
            </a:r>
            <a:r>
              <a:rPr lang="en-US" sz="1800" b="1" dirty="0" smtClean="0"/>
              <a:t>Hangzhou (China)</a:t>
            </a:r>
            <a:r>
              <a:rPr lang="en-US" sz="1800" dirty="0" smtClean="0"/>
              <a:t>, Pamela Hinds, John C. Tang, &amp;  Jian Wang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>
                <a:hlinkClick r:id="rId8"/>
              </a:rPr>
              <a:t>2012</a:t>
            </a:r>
            <a:r>
              <a:rPr lang="en-US" sz="1800" dirty="0" smtClean="0"/>
              <a:t>: Seattle, WA (USA), Steve Poltrock and Carla Simone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77094928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Is it really only about Work??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419601"/>
          </a:xfrm>
        </p:spPr>
        <p:txBody>
          <a:bodyPr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200" dirty="0" smtClean="0"/>
              <a:t>From ACM: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1800" dirty="0" smtClean="0"/>
              <a:t>Although </a:t>
            </a:r>
            <a:r>
              <a:rPr lang="en-US" sz="1800" dirty="0"/>
              <a:t>work is an important area of focus for the conference, technology is increasingly supporting a wide range of recreational and social activities. CSCW has also embraced an increasing range of devices, as we collaborate from different contexts and situations. </a:t>
            </a:r>
            <a:r>
              <a:rPr lang="en-US" sz="1800" dirty="0" smtClean="0"/>
              <a:t> </a:t>
            </a:r>
            <a:r>
              <a:rPr lang="en-US" sz="1400" dirty="0" smtClean="0">
                <a:hlinkClick r:id="rId2"/>
              </a:rPr>
              <a:t>http</a:t>
            </a:r>
            <a:r>
              <a:rPr lang="en-US" sz="1400" dirty="0">
                <a:hlinkClick r:id="rId2"/>
              </a:rPr>
              <a:t>://</a:t>
            </a:r>
            <a:r>
              <a:rPr lang="en-US" sz="1400" dirty="0" smtClean="0">
                <a:hlinkClick r:id="rId2"/>
              </a:rPr>
              <a:t>dl.acm.org/event.cfm?id=RE169&amp;CFID=127252792&amp;CFTOKEN=32270650</a:t>
            </a:r>
            <a:endParaRPr lang="en-US" sz="32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2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200" dirty="0" smtClean="0"/>
              <a:t>Early CSCW conferences focused primarily on the “workplace” </a:t>
            </a:r>
            <a:r>
              <a:rPr lang="en-US" sz="1800" dirty="0" smtClean="0"/>
              <a:t>(with the exception of 3 papers in 1988)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2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200" dirty="0" smtClean="0"/>
              <a:t>Shift around 1998 / 2000 when we started seeing more papers focused on home, children,  K-12 education, games, leisure, etc.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1800" dirty="0" smtClean="0"/>
              <a:t>1996 Workshop - Extending </a:t>
            </a:r>
            <a:r>
              <a:rPr lang="en-US" sz="1800" dirty="0"/>
              <a:t>CSCW into domestic environments</a:t>
            </a:r>
            <a:endParaRPr lang="en-US" sz="1800" dirty="0" smtClean="0"/>
          </a:p>
          <a:p>
            <a:pPr marL="857250" lvl="1" indent="-457200">
              <a:buFont typeface="Arial" pitchFamily="34" charset="0"/>
              <a:buChar char="•"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46566887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CSCW 2013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534400" cy="4419601"/>
          </a:xfrm>
        </p:spPr>
        <p:txBody>
          <a:bodyPr>
            <a:normAutofit fontScale="85000" lnSpcReduction="10000"/>
          </a:bodyPr>
          <a:lstStyle/>
          <a:p>
            <a:pPr marL="0" indent="0"/>
            <a:r>
              <a:rPr lang="en-US" dirty="0"/>
              <a:t>The scope of CSCW includes, but is not limited </a:t>
            </a:r>
            <a:r>
              <a:rPr lang="en-US" dirty="0" smtClean="0"/>
              <a:t>to, social computing, technologically-enabled or enhanced communication, collaboration, information sharing, and coordination. It includes socio-technical activities </a:t>
            </a:r>
            <a:r>
              <a:rPr lang="en-US" b="1" dirty="0" smtClean="0"/>
              <a:t>at work, in the home, in education, in healthcare, in the arts, for socializing and for entertainment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Social Computing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Theories and models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System design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Empirical investigations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Methodologies and toolkits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Domain-specific social and collaborative applications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Collaboration systems based on emerging technologies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Crossing boundaries</a:t>
            </a:r>
          </a:p>
        </p:txBody>
      </p:sp>
    </p:spTree>
    <p:extLst>
      <p:ext uri="{BB962C8B-B14F-4D97-AF65-F5344CB8AC3E}">
        <p14:creationId xmlns:p14="http://schemas.microsoft.com/office/powerpoint/2010/main" val="187322064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Interesting to note:</a:t>
            </a:r>
            <a:endParaRPr lang="en-US" sz="36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53" y="1676400"/>
            <a:ext cx="8333571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64838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3980</TotalTime>
  <Words>950</Words>
  <Application>Microsoft Office PowerPoint</Application>
  <PresentationFormat>On-screen Show (4:3)</PresentationFormat>
  <Paragraphs>158</Paragraphs>
  <Slides>21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Metro</vt:lpstr>
      <vt:lpstr>Introduction to CSCW  and Related Conferences</vt:lpstr>
      <vt:lpstr>neXus Group</vt:lpstr>
      <vt:lpstr>My early CSCW publications</vt:lpstr>
      <vt:lpstr>ACM Conference on  Computer Supported Cooperative Work (CSCW)</vt:lpstr>
      <vt:lpstr>History of CSCW Conference</vt:lpstr>
      <vt:lpstr>CSCW Conference Over the Years (15)</vt:lpstr>
      <vt:lpstr>Is it really only about Work??</vt:lpstr>
      <vt:lpstr>CSCW 2013</vt:lpstr>
      <vt:lpstr>Interesting to note:</vt:lpstr>
      <vt:lpstr>Reviews of CSCW Conference</vt:lpstr>
      <vt:lpstr>CSCW Bibliometrics &amp; Other Data</vt:lpstr>
      <vt:lpstr>Acceptance Rates</vt:lpstr>
      <vt:lpstr>Number of Parallel Tracks</vt:lpstr>
      <vt:lpstr>                           CSCW Authors</vt:lpstr>
      <vt:lpstr>PowerPoint Presentation</vt:lpstr>
      <vt:lpstr>Approximate Attendance Numbers (by Country)</vt:lpstr>
      <vt:lpstr>The Best Thing about CSCW ... </vt:lpstr>
      <vt:lpstr>Related ACM Conferences</vt:lpstr>
      <vt:lpstr>Other CSCW Conferences</vt:lpstr>
      <vt:lpstr>Other ACM Conferences</vt:lpstr>
      <vt:lpstr>CSCW 2014</vt:lpstr>
    </vt:vector>
  </TitlesOfParts>
  <Company>Cornell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Susan Fussell</dc:creator>
  <cp:lastModifiedBy>Kori Inkpen</cp:lastModifiedBy>
  <cp:revision>95</cp:revision>
  <dcterms:created xsi:type="dcterms:W3CDTF">2010-06-19T02:59:50Z</dcterms:created>
  <dcterms:modified xsi:type="dcterms:W3CDTF">2012-10-15T07:00:46Z</dcterms:modified>
</cp:coreProperties>
</file>